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5" r:id="rId6"/>
    <p:sldId id="264" r:id="rId7"/>
    <p:sldId id="258"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93" d="100"/>
          <a:sy n="93" d="100"/>
        </p:scale>
        <p:origin x="24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96CFF-A562-4245-9339-98C1416794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43E16D-2665-4679-AAF8-D10727FFB9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A5F90D-5519-421F-8EC1-7C4B6C026ADC}"/>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5" name="Footer Placeholder 4">
            <a:extLst>
              <a:ext uri="{FF2B5EF4-FFF2-40B4-BE49-F238E27FC236}">
                <a16:creationId xmlns:a16="http://schemas.microsoft.com/office/drawing/2014/main" id="{3D2B7E70-4096-4F33-8676-9A755E1ED6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CC316-C06C-47CF-B51A-1A7FFCA6AFE0}"/>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3995437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E095A-6282-4258-BBCC-3F33A3BB82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0D10FF-8C59-4153-97B2-0350049CAB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0921CA-9754-406D-93C1-72802BEE52DF}"/>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5" name="Footer Placeholder 4">
            <a:extLst>
              <a:ext uri="{FF2B5EF4-FFF2-40B4-BE49-F238E27FC236}">
                <a16:creationId xmlns:a16="http://schemas.microsoft.com/office/drawing/2014/main" id="{F8683533-98DB-46DE-A889-B15E1C6D6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EC6FC-CBE8-46FC-88C1-FE767C307E5E}"/>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1914786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0FE1D9-C5CB-4DA6-90C1-68850608D5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9B32C1-E1E4-4391-8909-9917EC0289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09DE2-1F46-4D46-BD08-8D33E8263B4B}"/>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5" name="Footer Placeholder 4">
            <a:extLst>
              <a:ext uri="{FF2B5EF4-FFF2-40B4-BE49-F238E27FC236}">
                <a16:creationId xmlns:a16="http://schemas.microsoft.com/office/drawing/2014/main" id="{A62F8ED7-E2B1-4A09-84BB-7E5A78BC8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852DA-0493-4D84-AD15-65E74A487A39}"/>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50963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94320-AF01-44A8-A1C8-32962EC0F5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5DF8FE-71DD-45CE-9EFD-6FEDC0C482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C1724-CCB0-458B-BE31-F180E29E4F05}"/>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5" name="Footer Placeholder 4">
            <a:extLst>
              <a:ext uri="{FF2B5EF4-FFF2-40B4-BE49-F238E27FC236}">
                <a16:creationId xmlns:a16="http://schemas.microsoft.com/office/drawing/2014/main" id="{53AFD23C-C6DD-4D9B-9DDE-C46358B38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CB86F-15D0-442D-BCFC-E3865CE5B7D6}"/>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272342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E9BA-F046-4D33-84E1-E66611B29D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6FE494-1AC0-492E-9B29-6FD4E3C88E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94EF14-E1F9-4E2C-AE86-D1C6F4D2C706}"/>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5" name="Footer Placeholder 4">
            <a:extLst>
              <a:ext uri="{FF2B5EF4-FFF2-40B4-BE49-F238E27FC236}">
                <a16:creationId xmlns:a16="http://schemas.microsoft.com/office/drawing/2014/main" id="{88A5C444-00FE-4C9C-8F77-1F50799E0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649632-451B-42F2-BC00-0B52BCE1FD4F}"/>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3248888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782F6-EE7C-45BB-84C6-DF419199CC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CDF716-7CB0-4F7E-BCFD-18E9A59E8C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33FE26-D089-446D-BF7B-3E1EE23108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17F989-ED2D-41D3-8BE4-0422BBC7AB3C}"/>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6" name="Footer Placeholder 5">
            <a:extLst>
              <a:ext uri="{FF2B5EF4-FFF2-40B4-BE49-F238E27FC236}">
                <a16:creationId xmlns:a16="http://schemas.microsoft.com/office/drawing/2014/main" id="{5DAFB0D9-BB3B-45CB-8FD9-E4C7CDBB8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8A1BEE-6927-45E2-ABB5-C912166CA326}"/>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154534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37481-D3C1-4B82-900E-A1BEC6B2C9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124025-9162-4F20-93D9-E44B07CE54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DACEDB-67E6-41B7-A0F0-6EEE18205B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A42326-80DD-4526-AE23-37F11F088D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987BB4-34DB-4992-8CDB-8C1EF25BD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D842D9-A316-49F4-B555-DDBEA0922BA6}"/>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8" name="Footer Placeholder 7">
            <a:extLst>
              <a:ext uri="{FF2B5EF4-FFF2-40B4-BE49-F238E27FC236}">
                <a16:creationId xmlns:a16="http://schemas.microsoft.com/office/drawing/2014/main" id="{A305EBF0-5991-43FB-BE49-CFF6EDB072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6D78E3-A731-4978-B065-A6ED4258D977}"/>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3592103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E2036-9A5E-4E72-B09D-EFC49876F0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329FE4-8556-4AA8-BC46-973FB1962554}"/>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4" name="Footer Placeholder 3">
            <a:extLst>
              <a:ext uri="{FF2B5EF4-FFF2-40B4-BE49-F238E27FC236}">
                <a16:creationId xmlns:a16="http://schemas.microsoft.com/office/drawing/2014/main" id="{EECA7E0D-CF2C-44A8-9819-F51C6CF8A1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9F91F1-681A-44A0-86CB-695B25D7801D}"/>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135019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268E80-BEEF-4A3A-9C99-A0655300B97C}"/>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3" name="Footer Placeholder 2">
            <a:extLst>
              <a:ext uri="{FF2B5EF4-FFF2-40B4-BE49-F238E27FC236}">
                <a16:creationId xmlns:a16="http://schemas.microsoft.com/office/drawing/2014/main" id="{9DBED818-C3DE-4D33-ACD1-FB6D149D5C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8BE090-6804-4D2C-8547-2A64F2F84C4C}"/>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135842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CF85-8590-4167-B613-3C13D9D988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B66B3E-930D-47C5-9297-AD5DA1719F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A7B302-F97E-4889-BBAC-748627A98D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B52C5A-ADE3-471F-ADDC-243A44069514}"/>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6" name="Footer Placeholder 5">
            <a:extLst>
              <a:ext uri="{FF2B5EF4-FFF2-40B4-BE49-F238E27FC236}">
                <a16:creationId xmlns:a16="http://schemas.microsoft.com/office/drawing/2014/main" id="{92E11A9D-34D5-4B70-A369-69F7593184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DDE750-A903-4F4D-9A35-55274F0E7F3C}"/>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165645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A40B8-4235-4B8B-9227-E0F995B2B3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09CB58-6758-4866-8B87-2A586F792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B941B0-CF84-4050-9D9A-0DF5A934E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5DCF24-B284-4779-BEA1-58F5980B9BC6}"/>
              </a:ext>
            </a:extLst>
          </p:cNvPr>
          <p:cNvSpPr>
            <a:spLocks noGrp="1"/>
          </p:cNvSpPr>
          <p:nvPr>
            <p:ph type="dt" sz="half" idx="10"/>
          </p:nvPr>
        </p:nvSpPr>
        <p:spPr/>
        <p:txBody>
          <a:bodyPr/>
          <a:lstStyle/>
          <a:p>
            <a:fld id="{CADB53E6-1A54-4681-B119-82CB85ADD728}" type="datetimeFigureOut">
              <a:rPr lang="en-US" smtClean="0"/>
              <a:t>7/26/2021</a:t>
            </a:fld>
            <a:endParaRPr lang="en-US"/>
          </a:p>
        </p:txBody>
      </p:sp>
      <p:sp>
        <p:nvSpPr>
          <p:cNvPr id="6" name="Footer Placeholder 5">
            <a:extLst>
              <a:ext uri="{FF2B5EF4-FFF2-40B4-BE49-F238E27FC236}">
                <a16:creationId xmlns:a16="http://schemas.microsoft.com/office/drawing/2014/main" id="{FC5110FF-930A-4CDA-B6DB-994EF4CA2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568E86-B7C3-4C5C-A9B5-0942B11C2ECF}"/>
              </a:ext>
            </a:extLst>
          </p:cNvPr>
          <p:cNvSpPr>
            <a:spLocks noGrp="1"/>
          </p:cNvSpPr>
          <p:nvPr>
            <p:ph type="sldNum" sz="quarter" idx="12"/>
          </p:nvPr>
        </p:nvSpPr>
        <p:spPr/>
        <p:txBody>
          <a:bodyPr/>
          <a:lstStyle/>
          <a:p>
            <a:fld id="{FED320FA-B348-4E3E-A881-82348E3D8385}" type="slidenum">
              <a:rPr lang="en-US" smtClean="0"/>
              <a:t>‹#›</a:t>
            </a:fld>
            <a:endParaRPr lang="en-US"/>
          </a:p>
        </p:txBody>
      </p:sp>
    </p:spTree>
    <p:extLst>
      <p:ext uri="{BB962C8B-B14F-4D97-AF65-F5344CB8AC3E}">
        <p14:creationId xmlns:p14="http://schemas.microsoft.com/office/powerpoint/2010/main" val="3108008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134CD-18D1-4EDF-A3E0-813FED0D07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61E694-6F1B-44F7-8B70-254606FD1B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4B92ED-00B8-4D36-9683-8E516E1C1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B53E6-1A54-4681-B119-82CB85ADD728}" type="datetimeFigureOut">
              <a:rPr lang="en-US" smtClean="0"/>
              <a:t>7/26/2021</a:t>
            </a:fld>
            <a:endParaRPr lang="en-US"/>
          </a:p>
        </p:txBody>
      </p:sp>
      <p:sp>
        <p:nvSpPr>
          <p:cNvPr id="5" name="Footer Placeholder 4">
            <a:extLst>
              <a:ext uri="{FF2B5EF4-FFF2-40B4-BE49-F238E27FC236}">
                <a16:creationId xmlns:a16="http://schemas.microsoft.com/office/drawing/2014/main" id="{DBD1C699-1993-451B-BBEC-E6E021225D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7EC268-E68C-4DF5-886E-1D58A7713F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320FA-B348-4E3E-A881-82348E3D8385}" type="slidenum">
              <a:rPr lang="en-US" smtClean="0"/>
              <a:t>‹#›</a:t>
            </a:fld>
            <a:endParaRPr lang="en-US"/>
          </a:p>
        </p:txBody>
      </p:sp>
    </p:spTree>
    <p:extLst>
      <p:ext uri="{BB962C8B-B14F-4D97-AF65-F5344CB8AC3E}">
        <p14:creationId xmlns:p14="http://schemas.microsoft.com/office/powerpoint/2010/main" val="275802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Mzkh27Rsy7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3CC5E-FD4E-4B8B-BFD7-A453F9056EEF}"/>
              </a:ext>
            </a:extLst>
          </p:cNvPr>
          <p:cNvSpPr>
            <a:spLocks noGrp="1"/>
          </p:cNvSpPr>
          <p:nvPr>
            <p:ph type="ctrTitle"/>
          </p:nvPr>
        </p:nvSpPr>
        <p:spPr/>
        <p:txBody>
          <a:bodyPr/>
          <a:lstStyle/>
          <a:p>
            <a:r>
              <a:rPr lang="en-US" dirty="0"/>
              <a:t>Washington State </a:t>
            </a:r>
            <a:br>
              <a:rPr lang="en-US" dirty="0"/>
            </a:br>
            <a:r>
              <a:rPr lang="en-US" dirty="0"/>
              <a:t>Long Term Care Act</a:t>
            </a:r>
          </a:p>
        </p:txBody>
      </p:sp>
      <p:sp>
        <p:nvSpPr>
          <p:cNvPr id="3" name="Subtitle 2">
            <a:extLst>
              <a:ext uri="{FF2B5EF4-FFF2-40B4-BE49-F238E27FC236}">
                <a16:creationId xmlns:a16="http://schemas.microsoft.com/office/drawing/2014/main" id="{96D50F3C-AC66-4AB3-8AEE-FCCE15BCB7B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5281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E2676-A03F-474E-AA35-4BC0EB63722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Washington State Long Term Care Act</a:t>
            </a:r>
          </a:p>
        </p:txBody>
      </p:sp>
      <p:sp>
        <p:nvSpPr>
          <p:cNvPr id="3" name="Content Placeholder 2">
            <a:extLst>
              <a:ext uri="{FF2B5EF4-FFF2-40B4-BE49-F238E27FC236}">
                <a16:creationId xmlns:a16="http://schemas.microsoft.com/office/drawing/2014/main" id="{88B871AA-2B86-4D57-8BFA-D0D185F95CE5}"/>
              </a:ext>
            </a:extLst>
          </p:cNvPr>
          <p:cNvSpPr>
            <a:spLocks noGrp="1"/>
          </p:cNvSpPr>
          <p:nvPr>
            <p:ph idx="1"/>
          </p:nvPr>
        </p:nvSpPr>
        <p:spPr>
          <a:xfrm>
            <a:off x="838200" y="1813324"/>
            <a:ext cx="10515600" cy="4351338"/>
          </a:xfrm>
        </p:spPr>
        <p:txBody>
          <a:bodyPr>
            <a:normAutofit/>
          </a:bodyPr>
          <a:lstStyle/>
          <a:p>
            <a:r>
              <a:rPr lang="en-US" sz="1800" dirty="0">
                <a:latin typeface="Times New Roman" panose="02020603050405020304" pitchFamily="18" charset="0"/>
                <a:cs typeface="Times New Roman" panose="02020603050405020304" pitchFamily="18" charset="0"/>
              </a:rPr>
              <a:t>WHAT IS IT? </a:t>
            </a:r>
            <a:r>
              <a:rPr lang="en-US" sz="1600" dirty="0">
                <a:latin typeface="Times New Roman" panose="02020603050405020304" pitchFamily="18" charset="0"/>
                <a:cs typeface="Times New Roman" panose="02020603050405020304" pitchFamily="18" charset="0"/>
              </a:rPr>
              <a:t>The new WASHINGTON CARES ACT is a state funded long term care program that once a resident of Washington State meets the eligibility requirements will pay a MAXIMUM daily benefit of $100 per day for a MAXIMUM LIFETIME BENEFIT of $36,500 toward LONG TERM CARE</a:t>
            </a:r>
          </a:p>
          <a:p>
            <a:r>
              <a:rPr lang="en-US" sz="1800" dirty="0">
                <a:latin typeface="Times New Roman" panose="02020603050405020304" pitchFamily="18" charset="0"/>
                <a:cs typeface="Times New Roman" panose="02020603050405020304" pitchFamily="18" charset="0"/>
              </a:rPr>
              <a:t>Who is eligible? </a:t>
            </a:r>
          </a:p>
          <a:p>
            <a:pPr marL="0" indent="0">
              <a:buNone/>
            </a:pP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First</a:t>
            </a:r>
            <a:r>
              <a:rPr lang="en-US" sz="1800" dirty="0">
                <a:latin typeface="Times New Roman" panose="02020603050405020304" pitchFamily="18" charset="0"/>
                <a:cs typeface="Times New Roman" panose="02020603050405020304" pitchFamily="18" charset="0"/>
              </a:rPr>
              <a:t> - </a:t>
            </a:r>
            <a:r>
              <a:rPr lang="en-US" sz="1600" dirty="0">
                <a:latin typeface="Times New Roman" panose="02020603050405020304" pitchFamily="18" charset="0"/>
                <a:cs typeface="Times New Roman" panose="02020603050405020304" pitchFamily="18" charset="0"/>
              </a:rPr>
              <a:t>To receive the benefits, you must be unable to perform 2 of the 6 Activities of Daily Living ( ADL) on their own:</a:t>
            </a:r>
          </a:p>
          <a:p>
            <a:pPr marL="1371600" lvl="3" indent="0">
              <a:buNone/>
            </a:pPr>
            <a:r>
              <a:rPr lang="en-US" sz="1400" dirty="0">
                <a:latin typeface="Times New Roman" panose="02020603050405020304" pitchFamily="18" charset="0"/>
                <a:cs typeface="Times New Roman" panose="02020603050405020304" pitchFamily="18" charset="0"/>
              </a:rPr>
              <a:t>1.      </a:t>
            </a:r>
            <a:r>
              <a:rPr lang="en-US" sz="1400" b="1" dirty="0">
                <a:latin typeface="Times New Roman" panose="02020603050405020304" pitchFamily="18" charset="0"/>
                <a:cs typeface="Times New Roman" panose="02020603050405020304" pitchFamily="18" charset="0"/>
              </a:rPr>
              <a:t>Bathing</a:t>
            </a:r>
            <a:r>
              <a:rPr lang="en-US" sz="1400" dirty="0">
                <a:latin typeface="Times New Roman" panose="02020603050405020304" pitchFamily="18" charset="0"/>
                <a:cs typeface="Times New Roman" panose="02020603050405020304" pitchFamily="18" charset="0"/>
              </a:rPr>
              <a:t>. The ability to clean oneself and perform grooming activities like shaving and brushing teeth.</a:t>
            </a:r>
          </a:p>
          <a:p>
            <a:pPr marL="1371600" lvl="3" indent="0">
              <a:buNone/>
            </a:pPr>
            <a:r>
              <a:rPr lang="en-US" sz="1400" dirty="0">
                <a:latin typeface="Times New Roman" panose="02020603050405020304" pitchFamily="18" charset="0"/>
                <a:cs typeface="Times New Roman" panose="02020603050405020304" pitchFamily="18" charset="0"/>
              </a:rPr>
              <a:t>2.      </a:t>
            </a:r>
            <a:r>
              <a:rPr lang="en-US" sz="1400" b="1" dirty="0">
                <a:latin typeface="Times New Roman" panose="02020603050405020304" pitchFamily="18" charset="0"/>
                <a:cs typeface="Times New Roman" panose="02020603050405020304" pitchFamily="18" charset="0"/>
              </a:rPr>
              <a:t>Dressing</a:t>
            </a:r>
            <a:r>
              <a:rPr lang="en-US" sz="1400" dirty="0">
                <a:latin typeface="Times New Roman" panose="02020603050405020304" pitchFamily="18" charset="0"/>
                <a:cs typeface="Times New Roman" panose="02020603050405020304" pitchFamily="18" charset="0"/>
              </a:rPr>
              <a:t>. The ability to get dressed by oneself without struggling with buttons and zippers.</a:t>
            </a:r>
          </a:p>
          <a:p>
            <a:pPr marL="1371600" lvl="3" indent="0">
              <a:buNone/>
            </a:pPr>
            <a:r>
              <a:rPr lang="en-US" sz="1400" dirty="0">
                <a:latin typeface="Times New Roman" panose="02020603050405020304" pitchFamily="18" charset="0"/>
                <a:cs typeface="Times New Roman" panose="02020603050405020304" pitchFamily="18" charset="0"/>
              </a:rPr>
              <a:t>3.      </a:t>
            </a:r>
            <a:r>
              <a:rPr lang="en-US" sz="1400" b="1" dirty="0">
                <a:latin typeface="Times New Roman" panose="02020603050405020304" pitchFamily="18" charset="0"/>
                <a:cs typeface="Times New Roman" panose="02020603050405020304" pitchFamily="18" charset="0"/>
              </a:rPr>
              <a:t>Eating</a:t>
            </a:r>
            <a:r>
              <a:rPr lang="en-US" sz="1400" dirty="0">
                <a:latin typeface="Times New Roman" panose="02020603050405020304" pitchFamily="18" charset="0"/>
                <a:cs typeface="Times New Roman" panose="02020603050405020304" pitchFamily="18" charset="0"/>
              </a:rPr>
              <a:t>. The ability to feed oneself.</a:t>
            </a:r>
          </a:p>
          <a:p>
            <a:pPr marL="1371600" lvl="3" indent="0">
              <a:buNone/>
            </a:pPr>
            <a:r>
              <a:rPr lang="en-US" sz="1400" dirty="0">
                <a:latin typeface="Times New Roman" panose="02020603050405020304" pitchFamily="18" charset="0"/>
                <a:cs typeface="Times New Roman" panose="02020603050405020304" pitchFamily="18" charset="0"/>
              </a:rPr>
              <a:t>4.      </a:t>
            </a:r>
            <a:r>
              <a:rPr lang="en-US" sz="1400" b="1" dirty="0">
                <a:latin typeface="Times New Roman" panose="02020603050405020304" pitchFamily="18" charset="0"/>
                <a:cs typeface="Times New Roman" panose="02020603050405020304" pitchFamily="18" charset="0"/>
              </a:rPr>
              <a:t>Transferring</a:t>
            </a:r>
            <a:r>
              <a:rPr lang="en-US" sz="1400" dirty="0">
                <a:latin typeface="Times New Roman" panose="02020603050405020304" pitchFamily="18" charset="0"/>
                <a:cs typeface="Times New Roman" panose="02020603050405020304" pitchFamily="18" charset="0"/>
              </a:rPr>
              <a:t> – Moving yourself from your bed to the Living Room</a:t>
            </a:r>
          </a:p>
          <a:p>
            <a:pPr marL="1371600" lvl="3" indent="0">
              <a:buNone/>
            </a:pPr>
            <a:r>
              <a:rPr lang="en-US" sz="1400" dirty="0">
                <a:latin typeface="Times New Roman" panose="02020603050405020304" pitchFamily="18" charset="0"/>
                <a:cs typeface="Times New Roman" panose="02020603050405020304" pitchFamily="18" charset="0"/>
              </a:rPr>
              <a:t>5.      </a:t>
            </a:r>
            <a:r>
              <a:rPr lang="en-US" sz="1400" b="1" dirty="0">
                <a:latin typeface="Times New Roman" panose="02020603050405020304" pitchFamily="18" charset="0"/>
                <a:cs typeface="Times New Roman" panose="02020603050405020304" pitchFamily="18" charset="0"/>
              </a:rPr>
              <a:t>Toileting</a:t>
            </a:r>
            <a:r>
              <a:rPr lang="en-US" sz="1400" dirty="0">
                <a:latin typeface="Times New Roman" panose="02020603050405020304" pitchFamily="18" charset="0"/>
                <a:cs typeface="Times New Roman" panose="02020603050405020304" pitchFamily="18" charset="0"/>
              </a:rPr>
              <a:t>. Getting yourself to the bathroom and cleaning yourself after using the restroom</a:t>
            </a:r>
          </a:p>
          <a:p>
            <a:pPr marL="1714500" lvl="3" indent="-342900">
              <a:buAutoNum type="arabicPeriod" startAt="6"/>
            </a:pPr>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Continence.</a:t>
            </a:r>
          </a:p>
          <a:p>
            <a:pPr marL="457200" lvl="1" indent="0">
              <a:buNone/>
            </a:pPr>
            <a:r>
              <a:rPr lang="en-US" sz="20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Second</a:t>
            </a:r>
            <a:r>
              <a:rPr lang="en-US" sz="2000" dirty="0">
                <a:latin typeface="Times New Roman" panose="02020603050405020304" pitchFamily="18" charset="0"/>
                <a:cs typeface="Times New Roman" panose="02020603050405020304" pitchFamily="18" charset="0"/>
              </a:rPr>
              <a:t> – </a:t>
            </a:r>
            <a:r>
              <a:rPr lang="en-US" sz="1600" dirty="0">
                <a:latin typeface="Times New Roman" panose="02020603050405020304" pitchFamily="18" charset="0"/>
                <a:cs typeface="Times New Roman" panose="02020603050405020304" pitchFamily="18" charset="0"/>
              </a:rPr>
              <a:t>When you require Long Term Care (LTC) because you cannot perform 2 of the above ADL’s, YOU MUST BE A WASHINGTON RESIDENT and receive your care in the state of Washington.</a:t>
            </a:r>
          </a:p>
        </p:txBody>
      </p:sp>
    </p:spTree>
    <p:extLst>
      <p:ext uri="{BB962C8B-B14F-4D97-AF65-F5344CB8AC3E}">
        <p14:creationId xmlns:p14="http://schemas.microsoft.com/office/powerpoint/2010/main" val="398221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F400C-6120-464B-9A28-EB27DF16DF4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Washington State Long Term Care Act</a:t>
            </a:r>
          </a:p>
        </p:txBody>
      </p:sp>
      <p:sp>
        <p:nvSpPr>
          <p:cNvPr id="3" name="Content Placeholder 2">
            <a:extLst>
              <a:ext uri="{FF2B5EF4-FFF2-40B4-BE49-F238E27FC236}">
                <a16:creationId xmlns:a16="http://schemas.microsoft.com/office/drawing/2014/main" id="{6254F412-E9F8-4899-A7D0-36C5CB187B0D}"/>
              </a:ext>
            </a:extLst>
          </p:cNvPr>
          <p:cNvSpPr>
            <a:spLocks noGrp="1"/>
          </p:cNvSpPr>
          <p:nvPr>
            <p:ph idx="1"/>
          </p:nvPr>
        </p:nvSpPr>
        <p:spPr/>
        <p:txBody>
          <a:bodyPr/>
          <a:lstStyle/>
          <a:p>
            <a:pPr marL="0" indent="0">
              <a:buNone/>
            </a:pPr>
            <a:r>
              <a:rPr lang="en-US" dirty="0"/>
              <a:t>	</a:t>
            </a:r>
            <a:r>
              <a:rPr lang="en-US" sz="1800" b="1" dirty="0">
                <a:latin typeface="Times New Roman" panose="02020603050405020304" pitchFamily="18" charset="0"/>
                <a:cs typeface="Times New Roman" panose="02020603050405020304" pitchFamily="18" charset="0"/>
              </a:rPr>
              <a:t>Third</a:t>
            </a:r>
            <a:r>
              <a:rPr lang="en-US"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Anyone who has worked a minimum of 500 hours per year for 3 of the last 6 years will be eligible to receive this benefit.  After you have paid into the program for 10 years, you become fully vested and can collect from the system anytime. If you retire before being vested, you will not receive benefits.</a:t>
            </a:r>
          </a:p>
          <a:p>
            <a:pPr marL="0" indent="0">
              <a:buNone/>
            </a:pPr>
            <a:endParaRPr lang="en-US" sz="16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How will the State pay for this? The program is 100% employee funded, a .58% payroll tax will be assessed to build a trust that the state can use for long-term care and give residents who have paid into it for 10 years a </a:t>
            </a:r>
            <a:r>
              <a:rPr lang="en-US" sz="1800" dirty="0" err="1">
                <a:latin typeface="Times New Roman" panose="02020603050405020304" pitchFamily="18" charset="0"/>
                <a:cs typeface="Times New Roman" panose="02020603050405020304" pitchFamily="18" charset="0"/>
              </a:rPr>
              <a:t>benefiUnder</a:t>
            </a:r>
            <a:r>
              <a:rPr lang="en-US" sz="1800" dirty="0">
                <a:latin typeface="Times New Roman" panose="02020603050405020304" pitchFamily="18" charset="0"/>
                <a:cs typeface="Times New Roman" panose="02020603050405020304" pitchFamily="18" charset="0"/>
              </a:rPr>
              <a:t> this plan, a person making $100,000 per year will pay $580 in annual tax ($48.33/month), a person making $125,000 will pay $725 a year ($60.46/month), and a person making $150,000 will pay $870 ($72.50/month).</a:t>
            </a:r>
          </a:p>
          <a:p>
            <a:r>
              <a:rPr lang="en-US" sz="1800" dirty="0">
                <a:latin typeface="Times New Roman" panose="02020603050405020304" pitchFamily="18" charset="0"/>
                <a:cs typeface="Times New Roman" panose="02020603050405020304" pitchFamily="18" charset="0"/>
              </a:rPr>
              <a:t>Can this be avoided? </a:t>
            </a:r>
            <a:r>
              <a:rPr lang="en-US" sz="1600" dirty="0">
                <a:latin typeface="Times New Roman" panose="02020603050405020304" pitchFamily="18" charset="0"/>
                <a:cs typeface="Times New Roman" panose="02020603050405020304" pitchFamily="18" charset="0"/>
              </a:rPr>
              <a:t>The state has offered an opt-out period. As it stands now, individuals who purchase their own long-term care policies by November 1, 2021, will be eligible to permanently opt out of the new tax.</a:t>
            </a:r>
          </a:p>
        </p:txBody>
      </p:sp>
    </p:spTree>
    <p:extLst>
      <p:ext uri="{BB962C8B-B14F-4D97-AF65-F5344CB8AC3E}">
        <p14:creationId xmlns:p14="http://schemas.microsoft.com/office/powerpoint/2010/main" val="232058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47071-1022-4AF9-B190-F6184653401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Washington State Long Term Care Act</a:t>
            </a:r>
          </a:p>
        </p:txBody>
      </p:sp>
      <p:sp>
        <p:nvSpPr>
          <p:cNvPr id="3" name="Content Placeholder 2">
            <a:extLst>
              <a:ext uri="{FF2B5EF4-FFF2-40B4-BE49-F238E27FC236}">
                <a16:creationId xmlns:a16="http://schemas.microsoft.com/office/drawing/2014/main" id="{3D1F42AA-040A-41E5-BB34-99EC303C0626}"/>
              </a:ext>
            </a:extLst>
          </p:cNvPr>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What qualifies as a Long Term Care Plan that will exempt you from this tax? </a:t>
            </a:r>
            <a:r>
              <a:rPr lang="en-US" sz="1600" dirty="0">
                <a:latin typeface="Times New Roman" panose="02020603050405020304" pitchFamily="18" charset="0"/>
                <a:cs typeface="Times New Roman" panose="02020603050405020304" pitchFamily="18" charset="0"/>
              </a:rPr>
              <a:t>There are 2 ways to get exempt from this tax</a:t>
            </a:r>
          </a:p>
          <a:p>
            <a:pPr marL="457200" lvl="1" indent="0">
              <a:buNone/>
            </a:pPr>
            <a:r>
              <a:rPr lang="en-US" sz="1400" dirty="0">
                <a:latin typeface="Times New Roman" panose="02020603050405020304" pitchFamily="18" charset="0"/>
                <a:cs typeface="Times New Roman" panose="02020603050405020304" pitchFamily="18" charset="0"/>
              </a:rPr>
              <a:t>1.     Have a traditional LTC plan in place that pays out benefits over a minimum of 12 months.</a:t>
            </a:r>
          </a:p>
          <a:p>
            <a:pPr marL="800100" lvl="1" indent="-342900">
              <a:buAutoNum type="arabicPeriod" startAt="2"/>
            </a:pPr>
            <a:r>
              <a:rPr lang="en-US" sz="1400" dirty="0">
                <a:latin typeface="Times New Roman" panose="02020603050405020304" pitchFamily="18" charset="0"/>
                <a:cs typeface="Times New Roman" panose="02020603050405020304" pitchFamily="18" charset="0"/>
              </a:rPr>
              <a:t>Have a LIFE INSURANCE POLICY with a LONG TERM CARE RIDER that pays out a benefit over 12 months</a:t>
            </a:r>
            <a:r>
              <a:rPr lang="en-US" sz="1200" dirty="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What’s the difference between LTC plan and a Life Insurance Policy with a Long Term Care Rider?</a:t>
            </a:r>
          </a:p>
          <a:p>
            <a:pPr lvl="1"/>
            <a:r>
              <a:rPr lang="en-US" sz="1400" dirty="0">
                <a:latin typeface="Times New Roman" panose="02020603050405020304" pitchFamily="18" charset="0"/>
                <a:cs typeface="Times New Roman" panose="02020603050405020304" pitchFamily="18" charset="0"/>
              </a:rPr>
              <a:t>Traditional Long Term Care Plan</a:t>
            </a:r>
          </a:p>
          <a:p>
            <a:pPr lvl="2"/>
            <a:r>
              <a:rPr lang="en-US" sz="1400" dirty="0">
                <a:latin typeface="Times New Roman" panose="02020603050405020304" pitchFamily="18" charset="0"/>
                <a:cs typeface="Times New Roman" panose="02020603050405020304" pitchFamily="18" charset="0"/>
              </a:rPr>
              <a:t>Most Long Term Care plans are like car insurance meaning you pay into it, and if you don’t USE IT…you lose it.</a:t>
            </a:r>
            <a:r>
              <a:rPr lang="en-US" sz="1200" dirty="0">
                <a:latin typeface="Times New Roman" panose="02020603050405020304" pitchFamily="18" charset="0"/>
                <a:cs typeface="Times New Roman" panose="02020603050405020304" pitchFamily="18" charset="0"/>
              </a:rPr>
              <a:t> </a:t>
            </a:r>
          </a:p>
          <a:p>
            <a:pPr lvl="1"/>
            <a:r>
              <a:rPr lang="en-US" sz="1400" dirty="0">
                <a:latin typeface="Times New Roman" panose="02020603050405020304" pitchFamily="18" charset="0"/>
                <a:cs typeface="Times New Roman" panose="02020603050405020304" pitchFamily="18" charset="0"/>
              </a:rPr>
              <a:t>Life Insurance with Long Term Care Rider:</a:t>
            </a:r>
          </a:p>
          <a:p>
            <a:pPr lvl="2"/>
            <a:r>
              <a:rPr lang="en-US" sz="1400" dirty="0">
                <a:latin typeface="Times New Roman" panose="02020603050405020304" pitchFamily="18" charset="0"/>
                <a:cs typeface="Times New Roman" panose="02020603050405020304" pitchFamily="18" charset="0"/>
              </a:rPr>
              <a:t>You choose a death benefit amount and in the event that you need Long Term Care (you cannot complete 2 of the ADL’s on your own), a percentage of the death benefit is paid to you each month until you recover, or pass away.  In the event that you pass away, your death benefit is reduced by the amount has been paid out.</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1043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680FD-847B-404C-9A7E-789682EDD2AC}"/>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Washington State Long Term Care Act</a:t>
            </a:r>
            <a:endParaRPr lang="en-US" dirty="0"/>
          </a:p>
        </p:txBody>
      </p:sp>
      <p:sp>
        <p:nvSpPr>
          <p:cNvPr id="3" name="Content Placeholder 2">
            <a:extLst>
              <a:ext uri="{FF2B5EF4-FFF2-40B4-BE49-F238E27FC236}">
                <a16:creationId xmlns:a16="http://schemas.microsoft.com/office/drawing/2014/main" id="{84357517-B7EA-4F9D-AD1C-219031FE0F6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following slides are resources to obtain a much better plan than the State has.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262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26AC-C87F-4326-B09A-77AF624E55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Washington State Long Term Care Act</a:t>
            </a:r>
          </a:p>
        </p:txBody>
      </p:sp>
      <p:sp>
        <p:nvSpPr>
          <p:cNvPr id="3" name="Content Placeholder 2">
            <a:extLst>
              <a:ext uri="{FF2B5EF4-FFF2-40B4-BE49-F238E27FC236}">
                <a16:creationId xmlns:a16="http://schemas.microsoft.com/office/drawing/2014/main" id="{462001E7-FE02-48AB-867C-3992F2322CC9}"/>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Option through a custom designed plan that can help protect your wealth</a:t>
            </a:r>
          </a:p>
          <a:p>
            <a:r>
              <a:rPr lang="en-US" dirty="0">
                <a:latin typeface="Times New Roman" panose="02020603050405020304" pitchFamily="18" charset="0"/>
                <a:cs typeface="Times New Roman" panose="02020603050405020304" pitchFamily="18" charset="0"/>
              </a:rPr>
              <a:t>525 Advisors Long Term Care</a:t>
            </a:r>
          </a:p>
          <a:p>
            <a:pPr lvl="1"/>
            <a:r>
              <a:rPr lang="en-US" dirty="0">
                <a:latin typeface="Times New Roman" panose="02020603050405020304" pitchFamily="18" charset="0"/>
                <a:cs typeface="Times New Roman" panose="02020603050405020304" pitchFamily="18" charset="0"/>
              </a:rPr>
              <a:t>Understand your options</a:t>
            </a:r>
          </a:p>
          <a:p>
            <a:pPr lvl="1"/>
            <a:r>
              <a:rPr lang="en-US" dirty="0">
                <a:latin typeface="Times New Roman" panose="02020603050405020304" pitchFamily="18" charset="0"/>
                <a:cs typeface="Times New Roman" panose="02020603050405020304" pitchFamily="18" charset="0"/>
              </a:rPr>
              <a:t>Get custom plan</a:t>
            </a:r>
          </a:p>
          <a:p>
            <a:pPr lvl="1"/>
            <a:r>
              <a:rPr lang="en-US" dirty="0">
                <a:solidFill>
                  <a:srgbClr val="201F1E"/>
                </a:solidFill>
                <a:latin typeface="Times New Roman" panose="02020603050405020304" pitchFamily="18" charset="0"/>
                <a:cs typeface="Times New Roman" panose="02020603050405020304" pitchFamily="18" charset="0"/>
              </a:rPr>
              <a:t>Y</a:t>
            </a:r>
            <a:r>
              <a:rPr lang="en-US" b="0" i="0" dirty="0">
                <a:solidFill>
                  <a:srgbClr val="201F1E"/>
                </a:solidFill>
                <a:effectLst/>
                <a:latin typeface="Times New Roman" panose="02020603050405020304" pitchFamily="18" charset="0"/>
                <a:cs typeface="Times New Roman" panose="02020603050405020304" pitchFamily="18" charset="0"/>
              </a:rPr>
              <a:t>ou can watch the replay of their webinar: </a:t>
            </a:r>
            <a:r>
              <a:rPr lang="en-US" b="0" i="0" dirty="0">
                <a:effectLst/>
                <a:latin typeface="Times New Roman" panose="02020603050405020304" pitchFamily="18" charset="0"/>
                <a:cs typeface="Times New Roman" panose="02020603050405020304" pitchFamily="18" charset="0"/>
                <a:hlinkClick r:id="rId2"/>
              </a:rPr>
              <a:t>https://youtu.be/Mzkh27Rsy7Q</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Traditional plans will become available after November 1.</a:t>
            </a:r>
          </a:p>
          <a:p>
            <a:pPr lvl="1"/>
            <a:r>
              <a:rPr lang="en-US" dirty="0">
                <a:latin typeface="Times New Roman" panose="02020603050405020304" pitchFamily="18" charset="0"/>
                <a:cs typeface="Times New Roman" panose="02020603050405020304" pitchFamily="18" charset="0"/>
              </a:rPr>
              <a:t>Visit https://www.525longtermcare.com/</a:t>
            </a:r>
          </a:p>
        </p:txBody>
      </p:sp>
    </p:spTree>
    <p:extLst>
      <p:ext uri="{BB962C8B-B14F-4D97-AF65-F5344CB8AC3E}">
        <p14:creationId xmlns:p14="http://schemas.microsoft.com/office/powerpoint/2010/main" val="259636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A77A-3A5E-4F27-8B1E-C018C4D428B3}"/>
              </a:ext>
            </a:extLst>
          </p:cNvPr>
          <p:cNvSpPr>
            <a:spLocks noGrp="1"/>
          </p:cNvSpPr>
          <p:nvPr>
            <p:ph type="title"/>
          </p:nvPr>
        </p:nvSpPr>
        <p:spPr/>
        <p:txBody>
          <a:bodyPr/>
          <a:lstStyle/>
          <a:p>
            <a:r>
              <a:rPr lang="en-US" dirty="0"/>
              <a:t>Washington State Long Term Care Act</a:t>
            </a:r>
          </a:p>
        </p:txBody>
      </p:sp>
      <p:sp>
        <p:nvSpPr>
          <p:cNvPr id="3" name="Content Placeholder 2">
            <a:extLst>
              <a:ext uri="{FF2B5EF4-FFF2-40B4-BE49-F238E27FC236}">
                <a16:creationId xmlns:a16="http://schemas.microsoft.com/office/drawing/2014/main" id="{89FBB6D8-AB4F-44AA-984A-F91A64EE01DF}"/>
              </a:ext>
            </a:extLst>
          </p:cNvPr>
          <p:cNvSpPr>
            <a:spLocks noGrp="1"/>
          </p:cNvSpPr>
          <p:nvPr>
            <p:ph idx="1"/>
          </p:nvPr>
        </p:nvSpPr>
        <p:spPr/>
        <p:txBody>
          <a:bodyPr>
            <a:normAutofit fontScale="62500" lnSpcReduction="20000"/>
          </a:bodyPr>
          <a:lstStyle/>
          <a:p>
            <a:r>
              <a:rPr lang="en-US" dirty="0"/>
              <a:t>Options from </a:t>
            </a:r>
            <a:r>
              <a:rPr lang="en-US" b="1" dirty="0"/>
              <a:t>New York Life</a:t>
            </a:r>
          </a:p>
          <a:p>
            <a:r>
              <a:rPr lang="en-US" dirty="0"/>
              <a:t>New York Life policies are </a:t>
            </a:r>
            <a:r>
              <a:rPr lang="en-US" b="1" dirty="0"/>
              <a:t>Lower Cost </a:t>
            </a:r>
            <a:r>
              <a:rPr lang="en-US" dirty="0"/>
              <a:t>than the state plan and offer </a:t>
            </a:r>
            <a:r>
              <a:rPr lang="en-US" b="1" dirty="0"/>
              <a:t>More Comprehensive Coverage</a:t>
            </a:r>
            <a:r>
              <a:rPr lang="en-US" dirty="0"/>
              <a:t>. (For specific information about pricing, see the attachment to this email.) In addition, their benefits are more easily accessible and can be used anywhere in the United States. Should you or anyone else you know need more information, or want to discuss their options with me, please send me an email, call me at 360-961-6622, or schedule a Zoom or in-person appointment using the Calendly link in the email signature below.</a:t>
            </a:r>
          </a:p>
          <a:p>
            <a:r>
              <a:rPr lang="en-US" dirty="0"/>
              <a:t>Thank you, David W. Lewis</a:t>
            </a:r>
          </a:p>
          <a:p>
            <a:r>
              <a:rPr lang="en-US" dirty="0"/>
              <a:t>Financial Adviser</a:t>
            </a:r>
          </a:p>
          <a:p>
            <a:r>
              <a:rPr lang="en-US" dirty="0"/>
              <a:t>CA </a:t>
            </a:r>
            <a:r>
              <a:rPr lang="en-US" dirty="0" err="1"/>
              <a:t>Lic</a:t>
            </a:r>
            <a:r>
              <a:rPr lang="en-US" dirty="0"/>
              <a:t>. #0M48818</a:t>
            </a:r>
          </a:p>
          <a:p>
            <a:r>
              <a:rPr lang="en-US" dirty="0"/>
              <a:t>517 Liberty Street</a:t>
            </a:r>
          </a:p>
          <a:p>
            <a:r>
              <a:rPr lang="en-US" dirty="0"/>
              <a:t>Lynden, WA 98264</a:t>
            </a:r>
          </a:p>
          <a:p>
            <a:r>
              <a:rPr lang="en-US" dirty="0"/>
              <a:t>Tel: (360) 354-4433</a:t>
            </a:r>
          </a:p>
          <a:p>
            <a:r>
              <a:rPr lang="en-US" dirty="0"/>
              <a:t>Email: dlewis05@ft.newyorklife.com</a:t>
            </a:r>
          </a:p>
          <a:p>
            <a:r>
              <a:rPr lang="en-US" dirty="0"/>
              <a:t>Website: www.newyorklifelynden.com</a:t>
            </a:r>
          </a:p>
          <a:p>
            <a:r>
              <a:rPr lang="en-US" dirty="0"/>
              <a:t>Calendly: https://calendly.com/dlewis05</a:t>
            </a:r>
          </a:p>
        </p:txBody>
      </p:sp>
    </p:spTree>
    <p:extLst>
      <p:ext uri="{BB962C8B-B14F-4D97-AF65-F5344CB8AC3E}">
        <p14:creationId xmlns:p14="http://schemas.microsoft.com/office/powerpoint/2010/main" val="2235467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D292-F2C6-45BC-A1FC-13CF212F5782}"/>
              </a:ext>
            </a:extLst>
          </p:cNvPr>
          <p:cNvSpPr>
            <a:spLocks noGrp="1"/>
          </p:cNvSpPr>
          <p:nvPr>
            <p:ph type="title"/>
          </p:nvPr>
        </p:nvSpPr>
        <p:spPr/>
        <p:txBody>
          <a:bodyPr/>
          <a:lstStyle/>
          <a:p>
            <a:r>
              <a:rPr lang="en-US" dirty="0"/>
              <a:t>Washington State Long Term Care Act</a:t>
            </a:r>
          </a:p>
        </p:txBody>
      </p:sp>
      <p:sp>
        <p:nvSpPr>
          <p:cNvPr id="3" name="Content Placeholder 2">
            <a:extLst>
              <a:ext uri="{FF2B5EF4-FFF2-40B4-BE49-F238E27FC236}">
                <a16:creationId xmlns:a16="http://schemas.microsoft.com/office/drawing/2014/main" id="{A91E1E24-17C1-4BDC-9562-1C0396CB3116}"/>
              </a:ext>
            </a:extLst>
          </p:cNvPr>
          <p:cNvSpPr>
            <a:spLocks noGrp="1"/>
          </p:cNvSpPr>
          <p:nvPr>
            <p:ph idx="1"/>
          </p:nvPr>
        </p:nvSpPr>
        <p:spPr>
          <a:xfrm>
            <a:off x="838200" y="1809224"/>
            <a:ext cx="10515600" cy="4351338"/>
          </a:xfrm>
        </p:spPr>
        <p:txBody>
          <a:bodyPr/>
          <a:lstStyle/>
          <a:p>
            <a:r>
              <a:rPr lang="en-US" sz="1800" dirty="0">
                <a:latin typeface="Times New Roman" panose="02020603050405020304" pitchFamily="18" charset="0"/>
                <a:cs typeface="Times New Roman" panose="02020603050405020304" pitchFamily="18" charset="0"/>
              </a:rPr>
              <a:t>Options from State Farm</a:t>
            </a:r>
          </a:p>
          <a:p>
            <a:pPr marL="1371600" lvl="3" indent="0">
              <a:buNone/>
            </a:pPr>
            <a:r>
              <a:rPr lang="en-US" sz="1800" dirty="0">
                <a:latin typeface="Times New Roman" panose="02020603050405020304" pitchFamily="18" charset="0"/>
                <a:cs typeface="Times New Roman" panose="02020603050405020304" pitchFamily="18" charset="0"/>
              </a:rPr>
              <a:t>	</a:t>
            </a:r>
          </a:p>
          <a:p>
            <a:pPr marL="1371600" lvl="3" indent="0">
              <a:buNone/>
            </a:pPr>
            <a:r>
              <a:rPr lang="en-US" sz="1800" dirty="0">
                <a:latin typeface="Times New Roman" panose="02020603050405020304" pitchFamily="18" charset="0"/>
                <a:cs typeface="Times New Roman" panose="02020603050405020304" pitchFamily="18" charset="0"/>
              </a:rPr>
              <a:t>Contact - </a:t>
            </a:r>
            <a:r>
              <a:rPr lang="en-US" sz="1600" dirty="0">
                <a:latin typeface="Times New Roman" panose="02020603050405020304" pitchFamily="18" charset="0"/>
                <a:cs typeface="Times New Roman" panose="02020603050405020304" pitchFamily="18" charset="0"/>
              </a:rPr>
              <a:t>Terry </a:t>
            </a:r>
            <a:r>
              <a:rPr lang="en-US" sz="1600" dirty="0" err="1">
                <a:latin typeface="Times New Roman" panose="02020603050405020304" pitchFamily="18" charset="0"/>
                <a:cs typeface="Times New Roman" panose="02020603050405020304" pitchFamily="18" charset="0"/>
              </a:rPr>
              <a:t>Stach</a:t>
            </a:r>
            <a:r>
              <a:rPr lang="en-US" sz="1600" dirty="0">
                <a:latin typeface="Times New Roman" panose="02020603050405020304" pitchFamily="18" charset="0"/>
                <a:cs typeface="Times New Roman" panose="02020603050405020304" pitchFamily="18" charset="0"/>
              </a:rPr>
              <a:t> Agent</a:t>
            </a:r>
          </a:p>
          <a:p>
            <a:pPr marL="1371600" lvl="3" indent="0">
              <a:buNone/>
            </a:pPr>
            <a:r>
              <a:rPr lang="en-US" sz="1600" dirty="0">
                <a:latin typeface="Times New Roman" panose="02020603050405020304" pitchFamily="18" charset="0"/>
                <a:cs typeface="Times New Roman" panose="02020603050405020304" pitchFamily="18" charset="0"/>
              </a:rPr>
              <a:t>Bus: 360 389 5938</a:t>
            </a:r>
          </a:p>
          <a:p>
            <a:pPr marL="1371600" lvl="3" indent="0">
              <a:buNone/>
            </a:pPr>
            <a:r>
              <a:rPr lang="en-US" sz="1600" dirty="0">
                <a:latin typeface="Times New Roman" panose="02020603050405020304" pitchFamily="18" charset="0"/>
                <a:cs typeface="Times New Roman" panose="02020603050405020304" pitchFamily="18" charset="0"/>
              </a:rPr>
              <a:t>Cell: 360 820 3206</a:t>
            </a:r>
          </a:p>
          <a:p>
            <a:pPr marL="1371600" lvl="3" indent="0">
              <a:buNone/>
            </a:pPr>
            <a:r>
              <a:rPr lang="en-US" sz="1600" dirty="0">
                <a:latin typeface="Times New Roman" panose="02020603050405020304" pitchFamily="18" charset="0"/>
                <a:cs typeface="Times New Roman" panose="02020603050405020304" pitchFamily="18" charset="0"/>
              </a:rPr>
              <a:t>Fax: 360 778 3612</a:t>
            </a:r>
          </a:p>
          <a:p>
            <a:pPr lvl="3"/>
            <a:endParaRPr lang="en-US" dirty="0"/>
          </a:p>
          <a:p>
            <a:pPr lvl="3"/>
            <a:endParaRPr lang="en-US" dirty="0"/>
          </a:p>
        </p:txBody>
      </p:sp>
      <p:pic>
        <p:nvPicPr>
          <p:cNvPr id="4" name="Picture 3">
            <a:extLst>
              <a:ext uri="{FF2B5EF4-FFF2-40B4-BE49-F238E27FC236}">
                <a16:creationId xmlns:a16="http://schemas.microsoft.com/office/drawing/2014/main" id="{C38CE91F-CB6D-431D-B1FC-713AFEF083CC}"/>
              </a:ext>
            </a:extLst>
          </p:cNvPr>
          <p:cNvPicPr>
            <a:picLocks noChangeAspect="1"/>
          </p:cNvPicPr>
          <p:nvPr/>
        </p:nvPicPr>
        <p:blipFill>
          <a:blip r:embed="rId2"/>
          <a:stretch>
            <a:fillRect/>
          </a:stretch>
        </p:blipFill>
        <p:spPr>
          <a:xfrm>
            <a:off x="1067360" y="2503385"/>
            <a:ext cx="1143000" cy="1400175"/>
          </a:xfrm>
          <a:prstGeom prst="rect">
            <a:avLst/>
          </a:prstGeom>
        </p:spPr>
      </p:pic>
    </p:spTree>
    <p:extLst>
      <p:ext uri="{BB962C8B-B14F-4D97-AF65-F5344CB8AC3E}">
        <p14:creationId xmlns:p14="http://schemas.microsoft.com/office/powerpoint/2010/main" val="728352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4C7E2-5069-4ECF-840A-78BB836E3E08}"/>
              </a:ext>
            </a:extLst>
          </p:cNvPr>
          <p:cNvSpPr>
            <a:spLocks noGrp="1"/>
          </p:cNvSpPr>
          <p:nvPr>
            <p:ph type="title"/>
          </p:nvPr>
        </p:nvSpPr>
        <p:spPr/>
        <p:txBody>
          <a:bodyPr/>
          <a:lstStyle/>
          <a:p>
            <a:r>
              <a:rPr lang="en-US" dirty="0"/>
              <a:t>Washington State Long Term Care Act</a:t>
            </a:r>
          </a:p>
        </p:txBody>
      </p:sp>
      <p:sp>
        <p:nvSpPr>
          <p:cNvPr id="3" name="Content Placeholder 2">
            <a:extLst>
              <a:ext uri="{FF2B5EF4-FFF2-40B4-BE49-F238E27FC236}">
                <a16:creationId xmlns:a16="http://schemas.microsoft.com/office/drawing/2014/main" id="{401FAECE-39F5-45B7-BBC8-B284288AC652}"/>
              </a:ext>
            </a:extLst>
          </p:cNvPr>
          <p:cNvSpPr>
            <a:spLocks noGrp="1"/>
          </p:cNvSpPr>
          <p:nvPr>
            <p:ph idx="1"/>
          </p:nvPr>
        </p:nvSpPr>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Options from </a:t>
            </a:r>
            <a:r>
              <a:rPr lang="en-US" sz="1800" dirty="0" err="1">
                <a:latin typeface="Times New Roman" panose="02020603050405020304" pitchFamily="18" charset="0"/>
                <a:cs typeface="Times New Roman" panose="02020603050405020304" pitchFamily="18" charset="0"/>
              </a:rPr>
              <a:t>InsurePro</a:t>
            </a: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Craig Alder</a:t>
            </a:r>
          </a:p>
          <a:p>
            <a:pPr marL="0" indent="0">
              <a:buNone/>
            </a:pPr>
            <a:r>
              <a:rPr lang="en-US" sz="1600" dirty="0">
                <a:latin typeface="Times New Roman" panose="02020603050405020304" pitchFamily="18" charset="0"/>
                <a:cs typeface="Times New Roman" panose="02020603050405020304" pitchFamily="18" charset="0"/>
              </a:rPr>
              <a:t>Health and Life Broker</a:t>
            </a:r>
          </a:p>
          <a:p>
            <a:pPr marL="0" indent="0">
              <a:buNone/>
            </a:pPr>
            <a:r>
              <a:rPr lang="en-US" sz="1600" dirty="0">
                <a:latin typeface="Times New Roman" panose="02020603050405020304" pitchFamily="18" charset="0"/>
                <a:cs typeface="Times New Roman" panose="02020603050405020304" pitchFamily="18" charset="0"/>
              </a:rPr>
              <a:t>PO Box 308</a:t>
            </a:r>
          </a:p>
          <a:p>
            <a:pPr marL="0" indent="0">
              <a:buNone/>
            </a:pPr>
            <a:r>
              <a:rPr lang="en-US" sz="1600" dirty="0">
                <a:latin typeface="Times New Roman" panose="02020603050405020304" pitchFamily="18" charset="0"/>
                <a:cs typeface="Times New Roman" panose="02020603050405020304" pitchFamily="18" charset="0"/>
              </a:rPr>
              <a:t>Draper, Utah 84020</a:t>
            </a:r>
          </a:p>
          <a:p>
            <a:pPr marL="0" indent="0">
              <a:buNone/>
            </a:pPr>
            <a:r>
              <a:rPr lang="en-US" sz="1600" dirty="0">
                <a:latin typeface="Times New Roman" panose="02020603050405020304" pitchFamily="18" charset="0"/>
                <a:cs typeface="Times New Roman" panose="02020603050405020304" pitchFamily="18" charset="0"/>
              </a:rPr>
              <a:t>Local: (801) 505-9960</a:t>
            </a:r>
          </a:p>
          <a:p>
            <a:pPr marL="0" indent="0">
              <a:buNone/>
            </a:pPr>
            <a:r>
              <a:rPr lang="en-US" sz="1600" dirty="0">
                <a:latin typeface="Times New Roman" panose="02020603050405020304" pitchFamily="18" charset="0"/>
                <a:cs typeface="Times New Roman" panose="02020603050405020304" pitchFamily="18" charset="0"/>
              </a:rPr>
              <a:t>Toll-Free: (877) Ins-Pro2 (877-467-7762)</a:t>
            </a:r>
          </a:p>
          <a:p>
            <a:pPr marL="0" indent="0">
              <a:buNone/>
            </a:pPr>
            <a:r>
              <a:rPr lang="en-US" sz="1600" dirty="0">
                <a:latin typeface="Times New Roman" panose="02020603050405020304" pitchFamily="18" charset="0"/>
                <a:cs typeface="Times New Roman" panose="02020603050405020304" pitchFamily="18" charset="0"/>
              </a:rPr>
              <a:t>Fax: (888) 316-2743</a:t>
            </a:r>
          </a:p>
          <a:p>
            <a:pPr marL="0" indent="0">
              <a:buNone/>
            </a:pPr>
            <a:r>
              <a:rPr lang="en-US" sz="1600" dirty="0">
                <a:latin typeface="Times New Roman" panose="02020603050405020304" pitchFamily="18" charset="0"/>
                <a:cs typeface="Times New Roman" panose="02020603050405020304" pitchFamily="18" charset="0"/>
              </a:rPr>
              <a:t>www.myinsurepro.com</a:t>
            </a:r>
          </a:p>
          <a:p>
            <a:pPr marL="0" indent="0">
              <a:buNone/>
            </a:pPr>
            <a:endParaRPr lang="en-US" dirty="0"/>
          </a:p>
        </p:txBody>
      </p:sp>
    </p:spTree>
    <p:extLst>
      <p:ext uri="{BB962C8B-B14F-4D97-AF65-F5344CB8AC3E}">
        <p14:creationId xmlns:p14="http://schemas.microsoft.com/office/powerpoint/2010/main" val="2793331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956</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Washington State  Long Term Care Act</vt:lpstr>
      <vt:lpstr>Washington State Long Term Care Act</vt:lpstr>
      <vt:lpstr>Washington State Long Term Care Act</vt:lpstr>
      <vt:lpstr>Washington State Long Term Care Act</vt:lpstr>
      <vt:lpstr>Washington State Long Term Care Act</vt:lpstr>
      <vt:lpstr>Washington State Long Term Care Act</vt:lpstr>
      <vt:lpstr>Washington State Long Term Care Act</vt:lpstr>
      <vt:lpstr>Washington State Long Term Care Act</vt:lpstr>
      <vt:lpstr>Washington State Long Term Care 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State  Long Term Care Act</dc:title>
  <dc:creator>Erwin Rommel</dc:creator>
  <cp:lastModifiedBy>Erwin Rommel</cp:lastModifiedBy>
  <cp:revision>17</cp:revision>
  <dcterms:created xsi:type="dcterms:W3CDTF">2021-07-15T20:51:11Z</dcterms:created>
  <dcterms:modified xsi:type="dcterms:W3CDTF">2021-07-26T19:58:13Z</dcterms:modified>
</cp:coreProperties>
</file>